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7" r:id="rId10"/>
    <p:sldId id="269" r:id="rId11"/>
    <p:sldId id="268" r:id="rId12"/>
    <p:sldId id="273" r:id="rId13"/>
    <p:sldId id="263" r:id="rId14"/>
    <p:sldId id="265" r:id="rId15"/>
    <p:sldId id="264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50" d="100"/>
          <a:sy n="50" d="100"/>
        </p:scale>
        <p:origin x="193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8AFA9-74B6-496A-90A8-0900873BC9C6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37830-C251-4759-B093-3C5E7D02B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2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BBA8-9FB8-4BBD-953F-29A021F8D0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5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ANALYSIS OF ELECTRON CYCLOTRON EMISSION FROM NON-THERMAL DISCHARGES IN ASDEX TOKAMAK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D193D-A498-4E62-8BF9-2A2317325A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9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55D80-07F2-4312-9622-C38B25E82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C3247F-8958-47F4-884E-9736C34C8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D2D69-9AB3-47AE-910B-B5C1B3E3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83ECE-FE44-41A7-B913-909EA162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6E0CC-EBD6-4EFF-8179-F04671CA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53BD5-716F-45D8-8F50-E276235C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3B762F-8FFA-4C91-BA52-C35D458AD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837283-D99C-49DB-B682-D273FE22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3BB7A9-9337-406A-81EF-AA7FD6EC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56B83-6FED-4226-9F3B-9ADC26D8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9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5A1C0C-2ECB-4F48-8BEF-979925631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20BE39-2125-4B66-92A8-BC45FA8A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7D6104-DE79-42AC-B65D-69A951C1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4DD64-2DAA-4594-A065-8F0CDBF0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65E92-6439-450F-A538-1792919F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7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CF368-D01B-4E81-9E7D-262905F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6E7F0-5C2F-4BA4-9DB2-69C3A05C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8AE29-87FB-451C-99BC-B90F859C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A8AD8-BB09-4A3B-A9B6-6EB4272B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5F1CA-39E0-446A-A69C-1E03E289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14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D68D-45DA-4D2D-8556-AC36D6EE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E5295-125C-40A5-9ACD-8B2896D51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48027-EED0-4C75-8E25-C1F96A42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65E9-E000-4A67-A416-8EE00901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339AA-DA9F-42DD-88E3-EDE6B97C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9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4DD10-50A6-4B64-94B7-9E6DBC1A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B659B-F56C-4361-9E7E-2642C46A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E7F0D0-73DA-4769-8962-8049B226F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8B655-14EB-482C-B710-13D006F6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869E74-55CE-450B-B8EC-5447D0B8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681CE2-9912-4A68-82AC-3738B97C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9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9AE9E-BB14-452F-9AB1-75F2ECAE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6139FE-FC3D-4BF3-B7DF-1577AFB79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B2538D-0BB6-43AD-8ED9-2BF3FF2C5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B9245D-298D-48E6-8472-DF6911008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A70116-2629-4687-A71C-AE8ED1B73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B6A3FA-8D65-439B-A833-04559163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17BF1B-0D89-4D5A-BA1C-9B9C4E7C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7201A3-DA96-44DA-AFBC-2DD85DA4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47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ED0EA-C644-4794-AE31-A4BC89B6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FB76E-AA03-449F-AD89-285E32A4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F9E433-6200-4CD9-8A5C-D085D854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3F52A0-D359-4349-9EAC-C9F4A9FC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6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DE663D-9B1E-4CC1-A448-226F407C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3184D7-EFDD-4FD3-840A-2CBCAE24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E9DDBE-EB1F-4A86-B1E2-3B1E18BF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6B3EA-F25E-4076-9144-222F874D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E7A3F-34B4-4A8A-BF9E-D47556469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E40E8-6F45-4458-9994-FA4968FFC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6D0DA-4050-402E-A2F7-5B8D399F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4A272-CE50-45D2-B90D-0C2222CE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FDD0D5-EAFE-4FA3-AC39-E4EDCB52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58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257CD-79F9-44CF-A398-A9CE2789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3EF30-EE8F-4FA6-AC31-0429334B8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566CA3-BFFC-40F8-8FF1-E613538A4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80C7C-1F69-45CC-B3A3-BB77A3A6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CB435A-29CD-41ED-B23E-82EE012E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C617B-0F4C-42C4-B904-5476B27D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86C7B4-7BCA-4351-BB2E-E648215A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585BD3-085A-4D80-BB88-6F00E38B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156CD6-3484-4567-A034-AC35368ED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D9A9C-0205-42A8-8B67-4EBEF5E6143F}" type="datetimeFigureOut">
              <a:rPr lang="zh-CN" altLang="en-US" smtClean="0"/>
              <a:t>2025/10/7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919A1-4CF9-490A-9D00-DBDFEB75E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D6E7C-7B5F-46A9-B310-E98AC3B5E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F739-7C8B-40B5-A5D7-F519D5614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45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310.png"/><Relationship Id="rId12" Type="http://schemas.openxmlformats.org/officeDocument/2006/relationships/slide" Target="slide18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0.png"/><Relationship Id="rId4" Type="http://schemas.openxmlformats.org/officeDocument/2006/relationships/image" Target="../media/image30.png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.png"/><Relationship Id="rId7" Type="http://schemas.openxmlformats.org/officeDocument/2006/relationships/slide" Target="slide15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0.png"/><Relationship Id="rId5" Type="http://schemas.openxmlformats.org/officeDocument/2006/relationships/image" Target="../media/image15.png"/><Relationship Id="rId10" Type="http://schemas.openxmlformats.org/officeDocument/2006/relationships/slide" Target="slide14.xml"/><Relationship Id="rId4" Type="http://schemas.openxmlformats.org/officeDocument/2006/relationships/image" Target="../media/image14.tif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9.tiff"/><Relationship Id="rId7" Type="http://schemas.openxmlformats.org/officeDocument/2006/relationships/slide" Target="slide13.xm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89855-3B4C-449A-984F-0266812A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249"/>
            <a:ext cx="9144000" cy="1509713"/>
          </a:xfrm>
        </p:spPr>
        <p:txBody>
          <a:bodyPr/>
          <a:lstStyle/>
          <a:p>
            <a:r>
              <a:rPr lang="zh-CN" altLang="en-US" dirty="0"/>
              <a:t>博士期间工作简介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F9306C-2042-4AA2-B030-E2178D722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徐新航</a:t>
            </a:r>
            <a:endParaRPr lang="en-US" altLang="zh-CN" dirty="0"/>
          </a:p>
          <a:p>
            <a:r>
              <a:rPr lang="en-US" altLang="zh-CN" dirty="0"/>
              <a:t>20220621</a:t>
            </a:r>
          </a:p>
        </p:txBody>
      </p:sp>
    </p:spTree>
    <p:extLst>
      <p:ext uri="{BB962C8B-B14F-4D97-AF65-F5344CB8AC3E}">
        <p14:creationId xmlns:p14="http://schemas.microsoft.com/office/powerpoint/2010/main" val="361644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0E6DD6-DE30-4EF9-82D7-0A01C5335817}"/>
              </a:ext>
            </a:extLst>
          </p:cNvPr>
          <p:cNvGrpSpPr/>
          <p:nvPr/>
        </p:nvGrpSpPr>
        <p:grpSpPr>
          <a:xfrm>
            <a:off x="243796" y="399293"/>
            <a:ext cx="10566417" cy="5131796"/>
            <a:chOff x="243796" y="399293"/>
            <a:chExt cx="10566417" cy="513179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4CBCEE0-5F9A-402B-B86B-7809D91FD191}"/>
                </a:ext>
              </a:extLst>
            </p:cNvPr>
            <p:cNvGrpSpPr/>
            <p:nvPr/>
          </p:nvGrpSpPr>
          <p:grpSpPr>
            <a:xfrm>
              <a:off x="243796" y="399293"/>
              <a:ext cx="7492319" cy="5131796"/>
              <a:chOff x="2101625" y="794780"/>
              <a:chExt cx="7492319" cy="5131796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0BEB299B-D0DB-47E1-83F9-7B2E51CD7746}"/>
                  </a:ext>
                </a:extLst>
              </p:cNvPr>
              <p:cNvGrpSpPr/>
              <p:nvPr/>
            </p:nvGrpSpPr>
            <p:grpSpPr>
              <a:xfrm>
                <a:off x="2101625" y="794780"/>
                <a:ext cx="7492319" cy="5131796"/>
                <a:chOff x="2029054" y="794780"/>
                <a:chExt cx="7492319" cy="5131796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73F89A5F-2389-4153-86ED-D0D24EBADD58}"/>
                    </a:ext>
                  </a:extLst>
                </p:cNvPr>
                <p:cNvGrpSpPr/>
                <p:nvPr/>
              </p:nvGrpSpPr>
              <p:grpSpPr>
                <a:xfrm>
                  <a:off x="2029054" y="794780"/>
                  <a:ext cx="7492319" cy="5131796"/>
                  <a:chOff x="2827340" y="1520494"/>
                  <a:chExt cx="7492319" cy="5131796"/>
                </a:xfrm>
              </p:grpSpPr>
              <p:grpSp>
                <p:nvGrpSpPr>
                  <p:cNvPr id="14" name="组合 13">
                    <a:extLst>
                      <a:ext uri="{FF2B5EF4-FFF2-40B4-BE49-F238E27FC236}">
                        <a16:creationId xmlns:a16="http://schemas.microsoft.com/office/drawing/2014/main" id="{7EE75D67-5918-4C97-B45A-D99FC6AC5099}"/>
                      </a:ext>
                    </a:extLst>
                  </p:cNvPr>
                  <p:cNvGrpSpPr/>
                  <p:nvPr/>
                </p:nvGrpSpPr>
                <p:grpSpPr>
                  <a:xfrm>
                    <a:off x="2827340" y="2911232"/>
                    <a:ext cx="7492319" cy="3741058"/>
                    <a:chOff x="2313474" y="3377515"/>
                    <a:chExt cx="7492319" cy="3741058"/>
                  </a:xfrm>
                </p:grpSpPr>
                <p:sp>
                  <p:nvSpPr>
                    <p:cNvPr id="4" name="六边形 3">
                      <a:extLst>
                        <a:ext uri="{FF2B5EF4-FFF2-40B4-BE49-F238E27FC236}">
                          <a16:creationId xmlns:a16="http://schemas.microsoft.com/office/drawing/2014/main" id="{8D6A02A4-E887-487F-97DD-5212EB4EB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3474" y="3459089"/>
                      <a:ext cx="1601040" cy="1263255"/>
                    </a:xfrm>
                    <a:prstGeom prst="hexagon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环电场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" name="六边形 6">
                      <a:extLst>
                        <a:ext uri="{FF2B5EF4-FFF2-40B4-BE49-F238E27FC236}">
                          <a16:creationId xmlns:a16="http://schemas.microsoft.com/office/drawing/2014/main" id="{74CA0B53-B07B-47FC-8F76-0B7B65B14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1347" y="3377515"/>
                      <a:ext cx="1654630" cy="1426404"/>
                    </a:xfrm>
                    <a:prstGeom prst="hexagon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高能电子</a:t>
                      </a:r>
                    </a:p>
                  </p:txBody>
                </p:sp>
                <p:sp>
                  <p:nvSpPr>
                    <p:cNvPr id="9" name="箭头: 右 8">
                      <a:extLst>
                        <a:ext uri="{FF2B5EF4-FFF2-40B4-BE49-F238E27FC236}">
                          <a16:creationId xmlns:a16="http://schemas.microsoft.com/office/drawing/2014/main" id="{80DBDD68-6B2F-4AD0-BD2F-2A1AFA1B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7809" y="3876628"/>
                      <a:ext cx="1303354" cy="508000"/>
                    </a:xfrm>
                    <a:prstGeom prst="rightArrow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" name="六边形 9">
                      <a:extLst>
                        <a:ext uri="{FF2B5EF4-FFF2-40B4-BE49-F238E27FC236}">
                          <a16:creationId xmlns:a16="http://schemas.microsoft.com/office/drawing/2014/main" id="{DA50639A-A6DA-4135-A967-8E6699121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1163" y="3415440"/>
                      <a:ext cx="1654630" cy="1426404"/>
                    </a:xfrm>
                    <a:prstGeom prst="hexagon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激发电磁波</a:t>
                      </a:r>
                    </a:p>
                  </p:txBody>
                </p:sp>
                <p:sp>
                  <p:nvSpPr>
                    <p:cNvPr id="13" name="六边形 12">
                      <a:extLst>
                        <a:ext uri="{FF2B5EF4-FFF2-40B4-BE49-F238E27FC236}">
                          <a16:creationId xmlns:a16="http://schemas.microsoft.com/office/drawing/2014/main" id="{8D3086E7-DD2F-42D7-89C9-A064E22FE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0101" y="5692169"/>
                      <a:ext cx="1601040" cy="1426404"/>
                    </a:xfrm>
                    <a:prstGeom prst="hexagon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超热电子</a:t>
                      </a:r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05505EC8-1FD3-4726-9436-5B34312B75E0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520494"/>
                    <a:ext cx="3534817" cy="3712840"/>
                    <a:chOff x="6096000" y="1520494"/>
                    <a:chExt cx="3534817" cy="3712840"/>
                  </a:xfrm>
                </p:grpSpPr>
                <p:sp>
                  <p:nvSpPr>
                    <p:cNvPr id="23" name="箭头: 手杖形 22">
                      <a:extLst>
                        <a:ext uri="{FF2B5EF4-FFF2-40B4-BE49-F238E27FC236}">
                          <a16:creationId xmlns:a16="http://schemas.microsoft.com/office/drawing/2014/main" id="{7A44CED1-6C03-43AB-9140-08638944107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096000" y="1520494"/>
                      <a:ext cx="3534817" cy="1313687"/>
                    </a:xfrm>
                    <a:prstGeom prst="uturnArrow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箭头: 下 24">
                      <a:extLst>
                        <a:ext uri="{FF2B5EF4-FFF2-40B4-BE49-F238E27FC236}">
                          <a16:creationId xmlns:a16="http://schemas.microsoft.com/office/drawing/2014/main" id="{F1494758-E625-436D-AA9F-7876029FDA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357131" y="4414687"/>
                      <a:ext cx="274543" cy="818647"/>
                    </a:xfrm>
                    <a:prstGeom prst="downArrow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37191305-7D7C-4D33-8A19-3F37058C71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3944" y="1520494"/>
                      <a:ext cx="24384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反常多普勒效应</a:t>
                      </a:r>
                    </a:p>
                  </p:txBody>
                </p:sp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DDF2694A-5282-492E-AF05-D1554D6DAB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90328" y="3486545"/>
                      <a:ext cx="211908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波粒共振</a:t>
                      </a:r>
                    </a:p>
                  </p:txBody>
                </p:sp>
              </p:grpSp>
            </p:grpSp>
            <p:sp>
              <p:nvSpPr>
                <p:cNvPr id="30" name="箭头: 下 29">
                  <a:extLst>
                    <a:ext uri="{FF2B5EF4-FFF2-40B4-BE49-F238E27FC236}">
                      <a16:creationId xmlns:a16="http://schemas.microsoft.com/office/drawing/2014/main" id="{F1EE8004-56D6-46D1-B178-A6C6E7A64FCB}"/>
                    </a:ext>
                  </a:extLst>
                </p:cNvPr>
                <p:cNvSpPr/>
                <p:nvPr/>
              </p:nvSpPr>
              <p:spPr>
                <a:xfrm rot="10800000" flipH="1">
                  <a:off x="5264712" y="3650858"/>
                  <a:ext cx="274543" cy="782203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箭头: 下 30">
                  <a:extLst>
                    <a:ext uri="{FF2B5EF4-FFF2-40B4-BE49-F238E27FC236}">
                      <a16:creationId xmlns:a16="http://schemas.microsoft.com/office/drawing/2014/main" id="{BA5CB677-24B5-4B06-9E74-36FC741563B9}"/>
                    </a:ext>
                  </a:extLst>
                </p:cNvPr>
                <p:cNvSpPr/>
                <p:nvPr/>
              </p:nvSpPr>
              <p:spPr>
                <a:xfrm rot="16200000">
                  <a:off x="4109703" y="2327777"/>
                  <a:ext cx="289593" cy="1155700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D2FA35B-B412-48F4-B344-C35B84787DE8}"/>
                  </a:ext>
                </a:extLst>
              </p:cNvPr>
              <p:cNvSpPr txBox="1"/>
              <p:nvPr/>
            </p:nvSpPr>
            <p:spPr>
              <a:xfrm>
                <a:off x="5932771" y="3875961"/>
                <a:ext cx="160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准线性扩散</a:t>
                </a:r>
              </a:p>
            </p:txBody>
          </p:sp>
        </p:grp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077C231-1132-4BBB-B606-C15BE6C7E9F7}"/>
                </a:ext>
              </a:extLst>
            </p:cNvPr>
            <p:cNvCxnSpPr>
              <a:cxnSpLocks/>
            </p:cNvCxnSpPr>
            <p:nvPr/>
          </p:nvCxnSpPr>
          <p:spPr>
            <a:xfrm>
              <a:off x="7895773" y="2549913"/>
              <a:ext cx="7692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F7CFA9C-4C29-4097-8E28-00085CD9560F}"/>
                </a:ext>
              </a:extLst>
            </p:cNvPr>
            <p:cNvGrpSpPr/>
            <p:nvPr/>
          </p:nvGrpSpPr>
          <p:grpSpPr>
            <a:xfrm>
              <a:off x="9039469" y="1580725"/>
              <a:ext cx="1770744" cy="1920865"/>
              <a:chOff x="9376558" y="1950057"/>
              <a:chExt cx="1770744" cy="1920865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11C1477-6A25-493E-8E6A-6360E41F4FA6}"/>
                  </a:ext>
                </a:extLst>
              </p:cNvPr>
              <p:cNvSpPr/>
              <p:nvPr/>
            </p:nvSpPr>
            <p:spPr>
              <a:xfrm>
                <a:off x="9376558" y="1950057"/>
                <a:ext cx="1770744" cy="49446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altLang="zh-CN" sz="2400" dirty="0">
                    <a:solidFill>
                      <a:schemeClr val="tx1"/>
                    </a:solidFill>
                  </a:rPr>
                </a:br>
                <a:r>
                  <a:rPr lang="zh-CN" altLang="en-US" sz="2400" dirty="0">
                    <a:solidFill>
                      <a:schemeClr val="tx1"/>
                    </a:solidFill>
                  </a:rPr>
                  <a:t>非寻常波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B2EA0C8-285A-41E0-8F12-54322EFAB77B}"/>
                  </a:ext>
                </a:extLst>
              </p:cNvPr>
              <p:cNvSpPr/>
              <p:nvPr/>
            </p:nvSpPr>
            <p:spPr>
              <a:xfrm>
                <a:off x="9376558" y="2629650"/>
                <a:ext cx="1770744" cy="49446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altLang="zh-CN" sz="2400" dirty="0">
                    <a:solidFill>
                      <a:schemeClr val="tx1"/>
                    </a:solidFill>
                  </a:rPr>
                </a:br>
                <a:r>
                  <a:rPr lang="zh-CN" altLang="en-US" sz="2400" dirty="0">
                    <a:solidFill>
                      <a:schemeClr val="tx1"/>
                    </a:solidFill>
                  </a:rPr>
                  <a:t>哨声波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7C6CF99-1255-498C-8BCB-7018DEA30832}"/>
                  </a:ext>
                </a:extLst>
              </p:cNvPr>
              <p:cNvSpPr/>
              <p:nvPr/>
            </p:nvSpPr>
            <p:spPr>
              <a:xfrm>
                <a:off x="9376558" y="3376461"/>
                <a:ext cx="1770744" cy="49446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altLang="zh-CN" sz="2400" dirty="0">
                    <a:solidFill>
                      <a:schemeClr val="tx1"/>
                    </a:solidFill>
                  </a:rPr>
                </a:br>
                <a:r>
                  <a:rPr lang="zh-CN" altLang="en-US" sz="2400" dirty="0">
                    <a:solidFill>
                      <a:schemeClr val="tx1"/>
                    </a:solidFill>
                  </a:rPr>
                  <a:t>等离子波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66FFE66-8ACE-491E-BBA2-46AA7332C773}"/>
              </a:ext>
            </a:extLst>
          </p:cNvPr>
          <p:cNvCxnSpPr>
            <a:cxnSpLocks/>
          </p:cNvCxnSpPr>
          <p:nvPr/>
        </p:nvCxnSpPr>
        <p:spPr>
          <a:xfrm flipV="1">
            <a:off x="4813574" y="4817887"/>
            <a:ext cx="1232468" cy="12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箭头: 下 54">
            <a:extLst>
              <a:ext uri="{FF2B5EF4-FFF2-40B4-BE49-F238E27FC236}">
                <a16:creationId xmlns:a16="http://schemas.microsoft.com/office/drawing/2014/main" id="{6FC38F5A-ED80-43F3-97C6-C4D5B4F5E74B}"/>
              </a:ext>
            </a:extLst>
          </p:cNvPr>
          <p:cNvSpPr/>
          <p:nvPr/>
        </p:nvSpPr>
        <p:spPr>
          <a:xfrm flipH="1">
            <a:off x="3636315" y="5573118"/>
            <a:ext cx="274544" cy="4776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6" name="六边形 55">
            <a:extLst>
              <a:ext uri="{FF2B5EF4-FFF2-40B4-BE49-F238E27FC236}">
                <a16:creationId xmlns:a16="http://schemas.microsoft.com/office/drawing/2014/main" id="{81D7D9EB-7A76-4950-9B48-A4A5C66F7FA8}"/>
              </a:ext>
            </a:extLst>
          </p:cNvPr>
          <p:cNvSpPr/>
          <p:nvPr/>
        </p:nvSpPr>
        <p:spPr>
          <a:xfrm>
            <a:off x="3121910" y="6019024"/>
            <a:ext cx="1303354" cy="965200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热电子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FC710DC-CA37-488D-81AC-1596EEE801D6}"/>
              </a:ext>
            </a:extLst>
          </p:cNvPr>
          <p:cNvSpPr txBox="1"/>
          <p:nvPr/>
        </p:nvSpPr>
        <p:spPr>
          <a:xfrm>
            <a:off x="3330729" y="5451891"/>
            <a:ext cx="5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碰撞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804D8FE-C9A9-4632-924B-B6A07F0F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025" y="3664772"/>
            <a:ext cx="3818060" cy="2863546"/>
          </a:xfrm>
          <a:prstGeom prst="rect">
            <a:avLst/>
          </a:prstGeom>
        </p:spPr>
      </p:pic>
      <p:sp>
        <p:nvSpPr>
          <p:cNvPr id="62" name="箭头: 直角上 61">
            <a:extLst>
              <a:ext uri="{FF2B5EF4-FFF2-40B4-BE49-F238E27FC236}">
                <a16:creationId xmlns:a16="http://schemas.microsoft.com/office/drawing/2014/main" id="{9AB0BC78-465E-4E49-BAEF-CE58F31D32B4}"/>
              </a:ext>
            </a:extLst>
          </p:cNvPr>
          <p:cNvSpPr/>
          <p:nvPr/>
        </p:nvSpPr>
        <p:spPr>
          <a:xfrm rot="5400000">
            <a:off x="1125150" y="3618172"/>
            <a:ext cx="1439371" cy="1821297"/>
          </a:xfrm>
          <a:prstGeom prst="bentUp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D48381C-E1E8-4E52-85C0-DA17A40F3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" t="10170" r="8718" b="12264"/>
          <a:stretch/>
        </p:blipFill>
        <p:spPr>
          <a:xfrm>
            <a:off x="382528" y="3630628"/>
            <a:ext cx="3726426" cy="246499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053870-0BD0-4B47-9BE9-02E62B4C1A87}"/>
              </a:ext>
            </a:extLst>
          </p:cNvPr>
          <p:cNvGrpSpPr/>
          <p:nvPr/>
        </p:nvGrpSpPr>
        <p:grpSpPr>
          <a:xfrm>
            <a:off x="4340546" y="3034946"/>
            <a:ext cx="4451924" cy="3242657"/>
            <a:chOff x="4705069" y="1120853"/>
            <a:chExt cx="4451924" cy="3242657"/>
          </a:xfrm>
        </p:grpSpPr>
        <p:sp>
          <p:nvSpPr>
            <p:cNvPr id="5" name="六边形 4">
              <a:extLst>
                <a:ext uri="{FF2B5EF4-FFF2-40B4-BE49-F238E27FC236}">
                  <a16:creationId xmlns:a16="http://schemas.microsoft.com/office/drawing/2014/main" id="{46BA0361-0B5A-45D5-972E-6F6900A08DEE}"/>
                </a:ext>
              </a:extLst>
            </p:cNvPr>
            <p:cNvSpPr/>
            <p:nvPr/>
          </p:nvSpPr>
          <p:spPr>
            <a:xfrm>
              <a:off x="4705069" y="2042597"/>
              <a:ext cx="1654628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u="sng" dirty="0"/>
                <a:t>三维射线追迹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1609324-0E64-437C-A710-5354826FE96D}"/>
                </a:ext>
              </a:extLst>
            </p:cNvPr>
            <p:cNvGrpSpPr/>
            <p:nvPr/>
          </p:nvGrpSpPr>
          <p:grpSpPr>
            <a:xfrm>
              <a:off x="6059978" y="1120853"/>
              <a:ext cx="3097015" cy="3242657"/>
              <a:chOff x="6059978" y="1120853"/>
              <a:chExt cx="3097015" cy="3242657"/>
            </a:xfrm>
          </p:grpSpPr>
          <p:sp>
            <p:nvSpPr>
              <p:cNvPr id="8" name="六边形 7">
                <a:extLst>
                  <a:ext uri="{FF2B5EF4-FFF2-40B4-BE49-F238E27FC236}">
                    <a16:creationId xmlns:a16="http://schemas.microsoft.com/office/drawing/2014/main" id="{5234BD14-024E-4273-920C-4A3564AE57F1}"/>
                  </a:ext>
                </a:extLst>
              </p:cNvPr>
              <p:cNvSpPr/>
              <p:nvPr/>
            </p:nvSpPr>
            <p:spPr>
              <a:xfrm>
                <a:off x="6059978" y="1120853"/>
                <a:ext cx="1654628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Fork-plank</a:t>
                </a:r>
                <a:r>
                  <a:rPr lang="zh-CN" altLang="en-US" u="sng" dirty="0"/>
                  <a:t>方程模拟</a:t>
                </a:r>
              </a:p>
            </p:txBody>
          </p:sp>
          <p:sp>
            <p:nvSpPr>
              <p:cNvPr id="12" name="六边形 11">
                <a:extLst>
                  <a:ext uri="{FF2B5EF4-FFF2-40B4-BE49-F238E27FC236}">
                    <a16:creationId xmlns:a16="http://schemas.microsoft.com/office/drawing/2014/main" id="{1EEE5B96-5A31-49A9-82DC-5587972B1964}"/>
                  </a:ext>
                </a:extLst>
              </p:cNvPr>
              <p:cNvSpPr/>
              <p:nvPr/>
            </p:nvSpPr>
            <p:spPr>
              <a:xfrm>
                <a:off x="6103717" y="2897568"/>
                <a:ext cx="1654628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非热电子辐射计算</a:t>
                </a:r>
              </a:p>
            </p:txBody>
          </p:sp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A128D8A7-33D3-480E-BEF9-6D9A4E295F3A}"/>
                  </a:ext>
                </a:extLst>
              </p:cNvPr>
              <p:cNvSpPr/>
              <p:nvPr/>
            </p:nvSpPr>
            <p:spPr>
              <a:xfrm>
                <a:off x="7502365" y="1921020"/>
                <a:ext cx="1654628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计算激发波的增长率</a:t>
                </a: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58F46F3-7999-44A0-BF06-137F34F4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52" y="3506351"/>
            <a:ext cx="3346248" cy="25096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43C83C-C20E-4E17-85FD-7D56594666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8456" y="212889"/>
            <a:ext cx="4646432" cy="348482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幻灯片缩放定位 21">
                <a:extLst>
                  <a:ext uri="{FF2B5EF4-FFF2-40B4-BE49-F238E27FC236}">
                    <a16:creationId xmlns:a16="http://schemas.microsoft.com/office/drawing/2014/main" id="{710FE0D6-9F53-4ABA-AF30-F83674FAEE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863942"/>
                  </p:ext>
                </p:extLst>
              </p:nvPr>
            </p:nvGraphicFramePr>
            <p:xfrm>
              <a:off x="5167860" y="802491"/>
              <a:ext cx="3048000" cy="1714500"/>
            </p:xfrm>
            <a:graphic>
              <a:graphicData uri="http://schemas.microsoft.com/office/powerpoint/2016/slidezoom">
                <pslz:sldZm>
                  <pslz:sldZmObj sldId="271" cId="1378512356">
                    <pslz:zmPr id="{8A7DB80B-ADE4-4D65-BB28-9CFFE06BD4B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幻灯片缩放定位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10FE0D6-9F53-4ABA-AF30-F83674FAEE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7860" y="80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幻灯片缩放定位 25">
                <a:extLst>
                  <a:ext uri="{FF2B5EF4-FFF2-40B4-BE49-F238E27FC236}">
                    <a16:creationId xmlns:a16="http://schemas.microsoft.com/office/drawing/2014/main" id="{817A6BD7-6F33-4A06-A4EF-B1AA0AF94E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690169"/>
                  </p:ext>
                </p:extLst>
              </p:nvPr>
            </p:nvGraphicFramePr>
            <p:xfrm>
              <a:off x="9053830" y="4198800"/>
              <a:ext cx="2362054" cy="1328655"/>
            </p:xfrm>
            <a:graphic>
              <a:graphicData uri="http://schemas.microsoft.com/office/powerpoint/2016/slidezoom">
                <pslz:sldZm>
                  <pslz:sldZmObj sldId="270" cId="3694513176">
                    <pslz:zmPr id="{39C9A9EE-0EED-4453-98FB-94D33190AF8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62054" cy="13286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幻灯片缩放定位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17A6BD7-6F33-4A06-A4EF-B1AA0AF94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53830" y="4198800"/>
                <a:ext cx="2362054" cy="13286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幻灯片缩放定位 23">
                <a:extLst>
                  <a:ext uri="{FF2B5EF4-FFF2-40B4-BE49-F238E27FC236}">
                    <a16:creationId xmlns:a16="http://schemas.microsoft.com/office/drawing/2014/main" id="{8F264937-23BA-4E6F-B9C1-8D926B9C32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518177"/>
                  </p:ext>
                </p:extLst>
              </p:nvPr>
            </p:nvGraphicFramePr>
            <p:xfrm>
              <a:off x="942342" y="4005876"/>
              <a:ext cx="3048000" cy="1714500"/>
            </p:xfrm>
            <a:graphic>
              <a:graphicData uri="http://schemas.microsoft.com/office/powerpoint/2016/slidezoom">
                <pslz:sldZm>
                  <pslz:sldZmObj sldId="272" cId="3478210531">
                    <pslz:zmPr id="{6E4B7154-0CE0-4C82-89A5-D9A46888E1B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幻灯片缩放定位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F264937-23BA-4E6F-B9C1-8D926B9C32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342" y="40058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39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05F70-ED57-47E6-9244-6A529553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081"/>
            <a:ext cx="10515600" cy="1325563"/>
          </a:xfrm>
        </p:spPr>
        <p:txBody>
          <a:bodyPr/>
          <a:lstStyle/>
          <a:p>
            <a:r>
              <a:rPr lang="zh-CN" altLang="en-US" dirty="0"/>
              <a:t>其它：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60AD4-4756-4879-9813-E17E35AB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447010"/>
            <a:ext cx="3794035" cy="2680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75597E-38B1-4A91-B930-9F3186BE6506}"/>
              </a:ext>
            </a:extLst>
          </p:cNvPr>
          <p:cNvSpPr txBox="1"/>
          <p:nvPr/>
        </p:nvSpPr>
        <p:spPr>
          <a:xfrm>
            <a:off x="2078445" y="1914285"/>
            <a:ext cx="19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设计天线屏蔽盒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F27D43-CE00-4B6E-8D1E-5C035E2B6072}"/>
              </a:ext>
            </a:extLst>
          </p:cNvPr>
          <p:cNvGrpSpPr/>
          <p:nvPr/>
        </p:nvGrpSpPr>
        <p:grpSpPr>
          <a:xfrm>
            <a:off x="6377215" y="421192"/>
            <a:ext cx="4639128" cy="3221893"/>
            <a:chOff x="5367837" y="352388"/>
            <a:chExt cx="6223000" cy="342132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3AE1321-3DE3-45FF-BA18-5E911A570DC2}"/>
                </a:ext>
              </a:extLst>
            </p:cNvPr>
            <p:cNvGrpSpPr/>
            <p:nvPr/>
          </p:nvGrpSpPr>
          <p:grpSpPr>
            <a:xfrm>
              <a:off x="5367837" y="431851"/>
              <a:ext cx="5751332" cy="3018243"/>
              <a:chOff x="5367837" y="431851"/>
              <a:chExt cx="5751332" cy="3018243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01E2A6F-23F3-4E65-8266-471AE0615922}"/>
                  </a:ext>
                </a:extLst>
              </p:cNvPr>
              <p:cNvSpPr txBox="1"/>
              <p:nvPr/>
            </p:nvSpPr>
            <p:spPr>
              <a:xfrm>
                <a:off x="7576022" y="431851"/>
                <a:ext cx="1806629" cy="392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设计光路</a:t>
                </a:r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502F455-5365-4B0C-9417-7898C31C2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837" y="818424"/>
                <a:ext cx="5751332" cy="2631670"/>
              </a:xfrm>
              <a:prstGeom prst="rect">
                <a:avLst/>
              </a:prstGeom>
            </p:spPr>
          </p:pic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D20897D-2BCE-4CD2-B523-8A37134F0680}"/>
                </a:ext>
              </a:extLst>
            </p:cNvPr>
            <p:cNvSpPr/>
            <p:nvPr/>
          </p:nvSpPr>
          <p:spPr>
            <a:xfrm>
              <a:off x="5367837" y="352388"/>
              <a:ext cx="6223000" cy="3421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9360A12-CE84-4247-815B-1E72BA0C8B78}"/>
              </a:ext>
            </a:extLst>
          </p:cNvPr>
          <p:cNvSpPr/>
          <p:nvPr/>
        </p:nvSpPr>
        <p:spPr>
          <a:xfrm>
            <a:off x="610658" y="1769913"/>
            <a:ext cx="5051518" cy="403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7B9EB98-FA12-4146-91DE-CC32A0DF5B72}"/>
              </a:ext>
            </a:extLst>
          </p:cNvPr>
          <p:cNvGrpSpPr/>
          <p:nvPr/>
        </p:nvGrpSpPr>
        <p:grpSpPr>
          <a:xfrm>
            <a:off x="6377215" y="3787399"/>
            <a:ext cx="4639128" cy="2874658"/>
            <a:chOff x="6357258" y="4112984"/>
            <a:chExt cx="4499428" cy="2926445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DC5D66E-2C06-49A8-AC2E-7D06EEDC7E12}"/>
                </a:ext>
              </a:extLst>
            </p:cNvPr>
            <p:cNvGrpSpPr/>
            <p:nvPr/>
          </p:nvGrpSpPr>
          <p:grpSpPr>
            <a:xfrm>
              <a:off x="6767673" y="4185555"/>
              <a:ext cx="3807787" cy="2672445"/>
              <a:chOff x="6767673" y="4185555"/>
              <a:chExt cx="3807787" cy="2672445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C73F9C5-A82A-4B10-8AF1-4EED5616D46E}"/>
                  </a:ext>
                </a:extLst>
              </p:cNvPr>
              <p:cNvSpPr txBox="1"/>
              <p:nvPr/>
            </p:nvSpPr>
            <p:spPr>
              <a:xfrm>
                <a:off x="7631884" y="4185555"/>
                <a:ext cx="201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电磁波</a:t>
                </a:r>
                <a:r>
                  <a:rPr lang="en-US" altLang="zh-CN" dirty="0"/>
                  <a:t>FDTD</a:t>
                </a:r>
                <a:r>
                  <a:rPr lang="zh-CN" altLang="en-US" dirty="0"/>
                  <a:t>模拟</a:t>
                </a: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EC6F049-B5AE-4F32-AEF1-92B396B37653}"/>
                  </a:ext>
                </a:extLst>
              </p:cNvPr>
              <p:cNvGrpSpPr/>
              <p:nvPr/>
            </p:nvGrpSpPr>
            <p:grpSpPr>
              <a:xfrm>
                <a:off x="6767673" y="4554887"/>
                <a:ext cx="3807787" cy="2303113"/>
                <a:chOff x="6767673" y="4554887"/>
                <a:chExt cx="3807787" cy="2303113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47C94DBA-0645-4A2A-95D6-A7140B38D9AA}"/>
                    </a:ext>
                  </a:extLst>
                </p:cNvPr>
                <p:cNvPicPr/>
                <p:nvPr/>
              </p:nvPicPr>
              <p:blipFill rotWithShape="1">
                <a:blip r:embed="rId4"/>
                <a:srcRect l="19110" t="1" r="19271" b="-213"/>
                <a:stretch/>
              </p:blipFill>
              <p:spPr>
                <a:xfrm>
                  <a:off x="8709741" y="4554888"/>
                  <a:ext cx="1865719" cy="2303112"/>
                </a:xfrm>
                <a:prstGeom prst="rect">
                  <a:avLst/>
                </a:prstGeom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A1DD831C-0367-4600-AEAA-6197B4D35B13}"/>
                    </a:ext>
                  </a:extLst>
                </p:cNvPr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52" r="29352" b="741"/>
                <a:stretch/>
              </p:blipFill>
              <p:spPr bwMode="auto">
                <a:xfrm>
                  <a:off x="6767673" y="4554887"/>
                  <a:ext cx="1728422" cy="2303113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8CA54CC-FEB1-4CFC-A675-8F8EB76922A2}"/>
                </a:ext>
              </a:extLst>
            </p:cNvPr>
            <p:cNvSpPr/>
            <p:nvPr/>
          </p:nvSpPr>
          <p:spPr>
            <a:xfrm>
              <a:off x="6357258" y="4112984"/>
              <a:ext cx="4499428" cy="29264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60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84E517-5803-45D0-8CAC-9EEE19D3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90" y="155269"/>
            <a:ext cx="6356336" cy="65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E05FBF-477A-48D5-8B28-85E878784116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71" y="1890712"/>
            <a:ext cx="4460279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4FC6DE-F201-4E36-B9B8-93063DAF49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37" y="68956"/>
            <a:ext cx="8356176" cy="6789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595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5CD9CD-017E-4280-A37B-AF506B97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8"/>
          <a:stretch/>
        </p:blipFill>
        <p:spPr>
          <a:xfrm>
            <a:off x="1824818" y="116114"/>
            <a:ext cx="9118954" cy="6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E85E57-75DD-4A0C-99C0-46A7DA03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011" y="112994"/>
            <a:ext cx="9478760" cy="7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1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D56538-49D1-4426-926E-DC026FAA8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" t="10170" r="8718" b="12264"/>
          <a:stretch/>
        </p:blipFill>
        <p:spPr>
          <a:xfrm>
            <a:off x="1185091" y="340576"/>
            <a:ext cx="9337766" cy="61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1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D0C01-046F-4473-A8BE-DA02A6205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" y="2575877"/>
            <a:ext cx="10515600" cy="2112237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设计增透槽纹表面结构</a:t>
            </a:r>
            <a:endParaRPr lang="en-US" altLang="zh-CN" sz="3600" dirty="0"/>
          </a:p>
          <a:p>
            <a:r>
              <a:rPr lang="zh-CN" altLang="en-US" sz="3600" dirty="0"/>
              <a:t>电流爬升期间电子回旋辐射信号分析</a:t>
            </a:r>
            <a:endParaRPr lang="en-US" altLang="zh-CN" sz="3600" dirty="0"/>
          </a:p>
          <a:p>
            <a:r>
              <a:rPr lang="zh-CN" altLang="en-US" sz="3600" dirty="0"/>
              <a:t>其它</a:t>
            </a:r>
            <a:endParaRPr lang="en-US" altLang="zh-CN" sz="36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91222A-8EAF-4BB4-90FE-FE8A4BAD2F3F}"/>
              </a:ext>
            </a:extLst>
          </p:cNvPr>
          <p:cNvSpPr txBox="1"/>
          <p:nvPr/>
        </p:nvSpPr>
        <p:spPr>
          <a:xfrm>
            <a:off x="502920" y="1280160"/>
            <a:ext cx="277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主要内容：</a:t>
            </a:r>
          </a:p>
        </p:txBody>
      </p:sp>
    </p:spTree>
    <p:extLst>
      <p:ext uri="{BB962C8B-B14F-4D97-AF65-F5344CB8AC3E}">
        <p14:creationId xmlns:p14="http://schemas.microsoft.com/office/powerpoint/2010/main" val="59218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B009B-249A-4ECB-B131-6AA68C88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69"/>
            <a:ext cx="10515600" cy="93726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设计增透槽纹表面结构</a:t>
            </a:r>
            <a:endParaRPr lang="en-US" altLang="zh-CN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31ABDD-3D78-46A7-8458-A9FB05305881}"/>
              </a:ext>
            </a:extLst>
          </p:cNvPr>
          <p:cNvSpPr txBox="1"/>
          <p:nvPr/>
        </p:nvSpPr>
        <p:spPr>
          <a:xfrm>
            <a:off x="480157" y="953629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设计动机</a:t>
            </a:r>
            <a:r>
              <a:rPr lang="zh-CN" altLang="en-US" dirty="0"/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B75B8-51C5-4015-BA4C-C68E5563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" y="1645920"/>
            <a:ext cx="6386094" cy="3394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EB0DB3-F907-4772-9594-A3B3EB4C7110}"/>
              </a:ext>
            </a:extLst>
          </p:cNvPr>
          <p:cNvSpPr txBox="1"/>
          <p:nvPr/>
        </p:nvSpPr>
        <p:spPr>
          <a:xfrm>
            <a:off x="260780" y="5742565"/>
            <a:ext cx="578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ECEI(MIR)</a:t>
            </a:r>
            <a:r>
              <a:rPr lang="zh-CN" altLang="en-US" dirty="0"/>
              <a:t>透镜表面反射导致能量损失达到近</a:t>
            </a:r>
            <a:r>
              <a:rPr lang="en-US" altLang="zh-CN" dirty="0"/>
              <a:t>40%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6BED5B-6423-4153-98B9-A7A7D11F7E89}"/>
              </a:ext>
            </a:extLst>
          </p:cNvPr>
          <p:cNvSpPr/>
          <p:nvPr/>
        </p:nvSpPr>
        <p:spPr>
          <a:xfrm>
            <a:off x="57150" y="708660"/>
            <a:ext cx="10218420" cy="60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E09E4BF-1156-4F7C-A182-D80B9799D9A3}"/>
              </a:ext>
            </a:extLst>
          </p:cNvPr>
          <p:cNvCxnSpPr/>
          <p:nvPr/>
        </p:nvCxnSpPr>
        <p:spPr>
          <a:xfrm>
            <a:off x="6351805" y="838110"/>
            <a:ext cx="0" cy="5767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9801F49-CF3D-4F1E-930D-9DD1A0A9E9FE}"/>
              </a:ext>
            </a:extLst>
          </p:cNvPr>
          <p:cNvSpPr txBox="1"/>
          <p:nvPr/>
        </p:nvSpPr>
        <p:spPr>
          <a:xfrm>
            <a:off x="6443245" y="838110"/>
            <a:ext cx="239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启发：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28EF913-3B04-4F63-A094-740F8646C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0"/>
          <a:stretch/>
        </p:blipFill>
        <p:spPr>
          <a:xfrm>
            <a:off x="6741693" y="2909986"/>
            <a:ext cx="4000769" cy="28097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E9FF74-5BAE-45AF-9B3C-EDA802F01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01"/>
          <a:stretch/>
        </p:blipFill>
        <p:spPr>
          <a:xfrm>
            <a:off x="7677985" y="778631"/>
            <a:ext cx="1372468" cy="1273325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783E73A-9320-440E-AC25-FDF99DDADA5C}"/>
              </a:ext>
            </a:extLst>
          </p:cNvPr>
          <p:cNvCxnSpPr>
            <a:cxnSpLocks/>
          </p:cNvCxnSpPr>
          <p:nvPr/>
        </p:nvCxnSpPr>
        <p:spPr>
          <a:xfrm flipH="1">
            <a:off x="6793502" y="1299775"/>
            <a:ext cx="1469333" cy="161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2D52F5D-CEE9-40C2-8E5F-59347E208B32}"/>
              </a:ext>
            </a:extLst>
          </p:cNvPr>
          <p:cNvCxnSpPr>
            <a:cxnSpLocks/>
            <a:stCxn id="28" idx="7"/>
          </p:cNvCxnSpPr>
          <p:nvPr/>
        </p:nvCxnSpPr>
        <p:spPr>
          <a:xfrm>
            <a:off x="8404807" y="1269209"/>
            <a:ext cx="2222222" cy="1542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4C735342-8FED-4F8D-9948-8BD1C906281A}"/>
              </a:ext>
            </a:extLst>
          </p:cNvPr>
          <p:cNvSpPr/>
          <p:nvPr/>
        </p:nvSpPr>
        <p:spPr>
          <a:xfrm>
            <a:off x="8262835" y="1244145"/>
            <a:ext cx="166330" cy="171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D652699-61EB-4EFB-B04A-D04D790CACE8}"/>
              </a:ext>
            </a:extLst>
          </p:cNvPr>
          <p:cNvSpPr txBox="1"/>
          <p:nvPr/>
        </p:nvSpPr>
        <p:spPr>
          <a:xfrm>
            <a:off x="6589372" y="6102493"/>
            <a:ext cx="481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</a:t>
            </a:r>
            <a:r>
              <a:rPr lang="en-US" altLang="zh-CN" sz="1100" dirty="0"/>
              <a:t>]CLAPHAM P, HUTLEY M J N. Reduction of lens </a:t>
            </a:r>
            <a:r>
              <a:rPr lang="en-US" altLang="zh-CN" sz="1100" dirty="0" err="1"/>
              <a:t>reflexion</a:t>
            </a:r>
            <a:r>
              <a:rPr lang="en-US" altLang="zh-CN" sz="1100" dirty="0"/>
              <a:t> by the “Moth Eye” principle [J]. 1973, 244(5414): 281.</a:t>
            </a:r>
          </a:p>
        </p:txBody>
      </p:sp>
    </p:spTree>
    <p:extLst>
      <p:ext uri="{BB962C8B-B14F-4D97-AF65-F5344CB8AC3E}">
        <p14:creationId xmlns:p14="http://schemas.microsoft.com/office/powerpoint/2010/main" val="134412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4B50735-6F5A-4F46-9D50-6665E34B8BB9}"/>
              </a:ext>
            </a:extLst>
          </p:cNvPr>
          <p:cNvSpPr txBox="1"/>
          <p:nvPr/>
        </p:nvSpPr>
        <p:spPr>
          <a:xfrm>
            <a:off x="54073" y="82943"/>
            <a:ext cx="440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抗反射表面周期结构条件</a:t>
            </a:r>
            <a:r>
              <a:rPr lang="zh-CN" altLang="en-US" sz="2000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41EF02-1250-4A63-9C95-0A4A3EE18646}"/>
                  </a:ext>
                </a:extLst>
              </p:cNvPr>
              <p:cNvSpPr txBox="1"/>
              <p:nvPr/>
            </p:nvSpPr>
            <p:spPr>
              <a:xfrm>
                <a:off x="990600" y="4487138"/>
                <a:ext cx="4572000" cy="49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光栅方程：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𝑛𝑠𝑖𝑛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41EF02-1250-4A63-9C95-0A4A3EE1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487138"/>
                <a:ext cx="4572000" cy="497829"/>
              </a:xfrm>
              <a:prstGeom prst="rect">
                <a:avLst/>
              </a:prstGeom>
              <a:blipFill>
                <a:blip r:embed="rId2"/>
                <a:stretch>
                  <a:fillRect l="-1200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602972-EB4D-4CDB-8E29-F87F915B36AE}"/>
                  </a:ext>
                </a:extLst>
              </p:cNvPr>
              <p:cNvSpPr txBox="1"/>
              <p:nvPr/>
            </p:nvSpPr>
            <p:spPr>
              <a:xfrm>
                <a:off x="550460" y="5472821"/>
                <a:ext cx="11438340" cy="528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最大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周期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条件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避免高阶衍射</a:t>
                </a:r>
                <a:r>
                  <a:rPr lang="en-US" altLang="zh-CN" dirty="0"/>
                  <a:t>                            2.</a:t>
                </a:r>
                <a:r>
                  <a:rPr lang="zh-CN" altLang="en-US" dirty="0"/>
                  <a:t>刻槽厚度大于半个波长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理论上透射率能达到</a:t>
                </a:r>
                <a:r>
                  <a:rPr lang="en-US" altLang="zh-CN" dirty="0"/>
                  <a:t>99%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602972-EB4D-4CDB-8E29-F87F915B3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0" y="5472821"/>
                <a:ext cx="11438340" cy="528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5B21FA-2F5B-44BC-976C-DBAB65BEFD3D}"/>
              </a:ext>
            </a:extLst>
          </p:cNvPr>
          <p:cNvGrpSpPr/>
          <p:nvPr/>
        </p:nvGrpSpPr>
        <p:grpSpPr>
          <a:xfrm>
            <a:off x="622201" y="599821"/>
            <a:ext cx="4635697" cy="3783223"/>
            <a:chOff x="1460303" y="895350"/>
            <a:chExt cx="4635697" cy="378322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E4F2F8-277D-4F90-B344-6470574F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3310"/>
            <a:stretch>
              <a:fillRect/>
            </a:stretch>
          </p:blipFill>
          <p:spPr>
            <a:xfrm>
              <a:off x="1743074" y="1514475"/>
              <a:ext cx="3567114" cy="3164098"/>
            </a:xfrm>
            <a:custGeom>
              <a:avLst/>
              <a:gdLst>
                <a:gd name="connsiteX0" fmla="*/ 0 w 3567114"/>
                <a:gd name="connsiteY0" fmla="*/ 0 h 3164098"/>
                <a:gd name="connsiteX1" fmla="*/ 3567114 w 3567114"/>
                <a:gd name="connsiteY1" fmla="*/ 0 h 3164098"/>
                <a:gd name="connsiteX2" fmla="*/ 3567114 w 3567114"/>
                <a:gd name="connsiteY2" fmla="*/ 76200 h 3164098"/>
                <a:gd name="connsiteX3" fmla="*/ 3396359 w 3567114"/>
                <a:gd name="connsiteY3" fmla="*/ 76200 h 3164098"/>
                <a:gd name="connsiteX4" fmla="*/ 3396359 w 3567114"/>
                <a:gd name="connsiteY4" fmla="*/ 3164098 h 3164098"/>
                <a:gd name="connsiteX5" fmla="*/ 161030 w 3567114"/>
                <a:gd name="connsiteY5" fmla="*/ 3164098 h 3164098"/>
                <a:gd name="connsiteX6" fmla="*/ 161030 w 3567114"/>
                <a:gd name="connsiteY6" fmla="*/ 933450 h 3164098"/>
                <a:gd name="connsiteX7" fmla="*/ 0 w 3567114"/>
                <a:gd name="connsiteY7" fmla="*/ 933450 h 316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7114" h="3164098">
                  <a:moveTo>
                    <a:pt x="0" y="0"/>
                  </a:moveTo>
                  <a:lnTo>
                    <a:pt x="3567114" y="0"/>
                  </a:lnTo>
                  <a:lnTo>
                    <a:pt x="3567114" y="76200"/>
                  </a:lnTo>
                  <a:lnTo>
                    <a:pt x="3396359" y="76200"/>
                  </a:lnTo>
                  <a:lnTo>
                    <a:pt x="3396359" y="3164098"/>
                  </a:lnTo>
                  <a:lnTo>
                    <a:pt x="161030" y="3164098"/>
                  </a:lnTo>
                  <a:lnTo>
                    <a:pt x="161030" y="933450"/>
                  </a:lnTo>
                  <a:lnTo>
                    <a:pt x="0" y="933450"/>
                  </a:lnTo>
                  <a:close/>
                </a:path>
              </a:pathLst>
            </a:cu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4880B5F-40CF-4FBB-88C7-EB42D1022A9B}"/>
                </a:ext>
              </a:extLst>
            </p:cNvPr>
            <p:cNvCxnSpPr>
              <a:cxnSpLocks/>
            </p:cNvCxnSpPr>
            <p:nvPr/>
          </p:nvCxnSpPr>
          <p:spPr>
            <a:xfrm>
              <a:off x="3257550" y="1524000"/>
              <a:ext cx="11144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4291CD4-41A1-4341-BF2E-D7B52E3BDAE7}"/>
                    </a:ext>
                  </a:extLst>
                </p:cNvPr>
                <p:cNvSpPr txBox="1"/>
                <p:nvPr/>
              </p:nvSpPr>
              <p:spPr>
                <a:xfrm>
                  <a:off x="3414712" y="1145143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4291CD4-41A1-4341-BF2E-D7B52E3BD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2" y="1145143"/>
                  <a:ext cx="8001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6EAE28E-7869-4DD2-8CF8-5CD8F407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371975" y="3333750"/>
              <a:ext cx="8286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E497D27-8B57-4E85-8E76-B55C37AD998E}"/>
                </a:ext>
              </a:extLst>
            </p:cNvPr>
            <p:cNvCxnSpPr>
              <a:cxnSpLocks/>
            </p:cNvCxnSpPr>
            <p:nvPr/>
          </p:nvCxnSpPr>
          <p:spPr>
            <a:xfrm>
              <a:off x="4872038" y="1524000"/>
              <a:ext cx="0" cy="1809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E13C38D-2C8B-43EB-BBAE-042DECE26346}"/>
                    </a:ext>
                  </a:extLst>
                </p:cNvPr>
                <p:cNvSpPr txBox="1"/>
                <p:nvPr/>
              </p:nvSpPr>
              <p:spPr>
                <a:xfrm>
                  <a:off x="4600575" y="2152650"/>
                  <a:ext cx="1495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𝑑𝑒𝑝𝑡h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E13C38D-2C8B-43EB-BBAE-042DECE26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575" y="2152650"/>
                  <a:ext cx="149542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68837A-68BD-46DE-9ED1-292671D9D880}"/>
                </a:ext>
              </a:extLst>
            </p:cNvPr>
            <p:cNvCxnSpPr/>
            <p:nvPr/>
          </p:nvCxnSpPr>
          <p:spPr>
            <a:xfrm>
              <a:off x="4467225" y="1524000"/>
              <a:ext cx="809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2DA127D-5FC3-435F-87ED-0A0DEE5FE648}"/>
                    </a:ext>
                  </a:extLst>
                </p:cNvPr>
                <p:cNvSpPr txBox="1"/>
                <p:nvPr/>
              </p:nvSpPr>
              <p:spPr>
                <a:xfrm>
                  <a:off x="2295525" y="3657600"/>
                  <a:ext cx="9620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𝑑𝑖𝑒𝑙𝑒𝑐𝑡𝑟𝑖𝑐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2DA127D-5FC3-435F-87ED-0A0DEE5FE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525" y="3657600"/>
                  <a:ext cx="962025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08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3F7158E-CBB1-40D6-9A97-6184815F8E20}"/>
                    </a:ext>
                  </a:extLst>
                </p:cNvPr>
                <p:cNvSpPr txBox="1"/>
                <p:nvPr/>
              </p:nvSpPr>
              <p:spPr>
                <a:xfrm>
                  <a:off x="1460303" y="1511558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3F7158E-CBB1-40D6-9A97-6184815F8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0303" y="1511558"/>
                  <a:ext cx="5334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EF3B9A8-902C-4AA8-9795-07C6B52A51EE}"/>
                </a:ext>
              </a:extLst>
            </p:cNvPr>
            <p:cNvCxnSpPr>
              <a:cxnSpLocks/>
            </p:cNvCxnSpPr>
            <p:nvPr/>
          </p:nvCxnSpPr>
          <p:spPr>
            <a:xfrm>
              <a:off x="2215756" y="1145143"/>
              <a:ext cx="879869" cy="11122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94D0611-3342-46F7-8B7D-D8CB44BC5BBA}"/>
                </a:ext>
              </a:extLst>
            </p:cNvPr>
            <p:cNvCxnSpPr>
              <a:cxnSpLocks/>
            </p:cNvCxnSpPr>
            <p:nvPr/>
          </p:nvCxnSpPr>
          <p:spPr>
            <a:xfrm>
              <a:off x="3095625" y="895350"/>
              <a:ext cx="0" cy="344805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9EF233E-5B99-4E42-B668-F0E0B21D300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103" y="2242066"/>
              <a:ext cx="609599" cy="17848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05BB103-737D-433F-A7D8-30B7735D8029}"/>
                </a:ext>
              </a:extLst>
            </p:cNvPr>
            <p:cNvSpPr/>
            <p:nvPr/>
          </p:nvSpPr>
          <p:spPr>
            <a:xfrm rot="18062750">
              <a:off x="2923856" y="1971040"/>
              <a:ext cx="211846" cy="23017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EF5001A-EA52-425E-90AB-9AC30CC87191}"/>
                    </a:ext>
                  </a:extLst>
                </p:cNvPr>
                <p:cNvSpPr txBox="1"/>
                <p:nvPr/>
              </p:nvSpPr>
              <p:spPr>
                <a:xfrm>
                  <a:off x="2433637" y="1416308"/>
                  <a:ext cx="885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EF5001A-EA52-425E-90AB-9AC30CC87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637" y="1416308"/>
                  <a:ext cx="88582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E9235E5D-FCEC-4F6C-AAE5-318A7265453C}"/>
                </a:ext>
              </a:extLst>
            </p:cNvPr>
            <p:cNvSpPr/>
            <p:nvPr/>
          </p:nvSpPr>
          <p:spPr>
            <a:xfrm rot="6857853">
              <a:off x="2995973" y="2632009"/>
              <a:ext cx="280249" cy="2758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D66E554-4210-4B5B-B1FF-43FF508835A2}"/>
                    </a:ext>
                  </a:extLst>
                </p:cNvPr>
                <p:cNvSpPr txBox="1"/>
                <p:nvPr/>
              </p:nvSpPr>
              <p:spPr>
                <a:xfrm>
                  <a:off x="2814637" y="2937942"/>
                  <a:ext cx="885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D66E554-4210-4B5B-B1FF-43FF50883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637" y="2937942"/>
                  <a:ext cx="88582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8A0CAC6-0E5F-4148-8F70-CFFFD6A9389B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3" y="914621"/>
            <a:ext cx="4572000" cy="407034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78927A1-BAF6-4EA7-9942-CA6B32DF0D85}"/>
              </a:ext>
            </a:extLst>
          </p:cNvPr>
          <p:cNvSpPr txBox="1"/>
          <p:nvPr/>
        </p:nvSpPr>
        <p:spPr>
          <a:xfrm>
            <a:off x="6772175" y="4647602"/>
            <a:ext cx="337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n=2.78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F5AAC2C-1A60-424F-B12D-0F46F27100AC}"/>
              </a:ext>
            </a:extLst>
          </p:cNvPr>
          <p:cNvSpPr/>
          <p:nvPr/>
        </p:nvSpPr>
        <p:spPr>
          <a:xfrm flipH="1">
            <a:off x="4648200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E8790E9-657A-4426-A857-B5EC650B40E4}"/>
              </a:ext>
            </a:extLst>
          </p:cNvPr>
          <p:cNvSpPr/>
          <p:nvPr/>
        </p:nvSpPr>
        <p:spPr>
          <a:xfrm flipH="1">
            <a:off x="4852987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FC4CA8B-9C83-43F4-8D84-ACC9724CA90C}"/>
              </a:ext>
            </a:extLst>
          </p:cNvPr>
          <p:cNvSpPr/>
          <p:nvPr/>
        </p:nvSpPr>
        <p:spPr>
          <a:xfrm flipH="1">
            <a:off x="5041701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7E11EB3-F492-4AD8-9FA9-4D1F169B4709}"/>
              </a:ext>
            </a:extLst>
          </p:cNvPr>
          <p:cNvSpPr/>
          <p:nvPr/>
        </p:nvSpPr>
        <p:spPr>
          <a:xfrm flipH="1">
            <a:off x="831750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2EEC680-A0E7-437E-9825-E8F6171A5545}"/>
              </a:ext>
            </a:extLst>
          </p:cNvPr>
          <p:cNvSpPr/>
          <p:nvPr/>
        </p:nvSpPr>
        <p:spPr>
          <a:xfrm flipH="1">
            <a:off x="637776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5CB01CF-97DE-4D94-B957-4CA9379CEFCF}"/>
              </a:ext>
            </a:extLst>
          </p:cNvPr>
          <p:cNvSpPr/>
          <p:nvPr/>
        </p:nvSpPr>
        <p:spPr>
          <a:xfrm flipH="1">
            <a:off x="443802" y="3011745"/>
            <a:ext cx="106658" cy="1029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8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1B4529-7F2F-4447-9075-7B3A5D3FC9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" y="867727"/>
            <a:ext cx="4870133" cy="4790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6DA2EE-22AA-44A5-859B-9E627B673E3E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71" y="3429000"/>
            <a:ext cx="2605219" cy="1402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B35C42-0E9C-4867-BF41-B9A87FF3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67" y="977900"/>
            <a:ext cx="6239934" cy="4679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83274CD-C8EB-4EF6-AC26-47E5F5610D0F}"/>
              </a:ext>
            </a:extLst>
          </p:cNvPr>
          <p:cNvSpPr txBox="1"/>
          <p:nvPr/>
        </p:nvSpPr>
        <p:spPr>
          <a:xfrm>
            <a:off x="142875" y="1619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单侧槽纹模拟和实验：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089F43-E8AB-4910-957C-5AB3B6804BE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08" y="2546920"/>
            <a:ext cx="2124075" cy="1764160"/>
          </a:xfrm>
          <a:prstGeom prst="rect">
            <a:avLst/>
          </a:prstGeom>
          <a:noFill/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幻灯片缩放定位 13">
                <a:extLst>
                  <a:ext uri="{FF2B5EF4-FFF2-40B4-BE49-F238E27FC236}">
                    <a16:creationId xmlns:a16="http://schemas.microsoft.com/office/drawing/2014/main" id="{6324825A-767C-486C-B6C6-215E44489E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839254"/>
                  </p:ext>
                </p:extLst>
              </p:nvPr>
            </p:nvGraphicFramePr>
            <p:xfrm>
              <a:off x="7489182" y="3016253"/>
              <a:ext cx="2792925" cy="1571020"/>
            </p:xfrm>
            <a:graphic>
              <a:graphicData uri="http://schemas.microsoft.com/office/powerpoint/2016/slidezoom">
                <pslz:sldZm>
                  <pslz:sldZmObj sldId="264" cId="1825955144">
                    <pslz:zmPr id="{FF2DA0BD-7BAD-4E46-974F-50965C86F0C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2925" cy="15710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1938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幻灯片缩放定位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324825A-767C-486C-B6C6-215E44489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9182" y="3016253"/>
                <a:ext cx="2792925" cy="15710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1938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38E7A832-C682-4C6F-B450-7FF9D920D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332861"/>
                  </p:ext>
                </p:extLst>
              </p:nvPr>
            </p:nvGraphicFramePr>
            <p:xfrm>
              <a:off x="2314246" y="3801763"/>
              <a:ext cx="1810905" cy="1018634"/>
            </p:xfrm>
            <a:graphic>
              <a:graphicData uri="http://schemas.microsoft.com/office/powerpoint/2016/slidezoom">
                <pslz:sldZm>
                  <pslz:sldZmObj sldId="265" cId="452092231">
                    <pslz:zmPr id="{1FF02AF8-E107-4323-95EE-4FBB6FCE117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0905" cy="10186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8E7A832-C682-4C6F-B450-7FF9D920D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4246" y="3801763"/>
                <a:ext cx="1810905" cy="10186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3328494-4502-4D69-B8C4-BDEED5483CFB}"/>
              </a:ext>
            </a:extLst>
          </p:cNvPr>
          <p:cNvSpPr txBox="1"/>
          <p:nvPr/>
        </p:nvSpPr>
        <p:spPr>
          <a:xfrm>
            <a:off x="1086611" y="6030613"/>
            <a:ext cx="519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单面槽纹透射率随刻槽深度和入射角度的变化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4331A2-0EB4-4B01-9ABA-065875BB24DF}"/>
              </a:ext>
            </a:extLst>
          </p:cNvPr>
          <p:cNvSpPr txBox="1"/>
          <p:nvPr/>
        </p:nvSpPr>
        <p:spPr>
          <a:xfrm>
            <a:off x="8802255" y="5942517"/>
            <a:ext cx="125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181992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F30389D5-621C-4DB1-9AEC-6A22CA02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167" y="1186399"/>
            <a:ext cx="6258158" cy="4595276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1D7F1EF-5904-44A9-8887-BFF31B8F6AD5}"/>
              </a:ext>
            </a:extLst>
          </p:cNvPr>
          <p:cNvGrpSpPr/>
          <p:nvPr/>
        </p:nvGrpSpPr>
        <p:grpSpPr>
          <a:xfrm>
            <a:off x="596899" y="1000283"/>
            <a:ext cx="4889501" cy="4857433"/>
            <a:chOff x="463549" y="638492"/>
            <a:chExt cx="4889501" cy="4857433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3D1387CA-46FF-490B-A284-B06F245E74E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49" y="638492"/>
              <a:ext cx="4889501" cy="4857433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2614209-84F4-4B96-8A1D-15B405EE39BD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025" y="3067208"/>
              <a:ext cx="2466340" cy="1462405"/>
            </a:xfrm>
            <a:prstGeom prst="rect">
              <a:avLst/>
            </a:prstGeom>
          </p:spPr>
        </p:pic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67420CD5-4760-465E-9BB4-0FAACEF4999C}"/>
              </a:ext>
            </a:extLst>
          </p:cNvPr>
          <p:cNvSpPr txBox="1"/>
          <p:nvPr/>
        </p:nvSpPr>
        <p:spPr>
          <a:xfrm>
            <a:off x="180975" y="20002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双侧槽纹模拟实验结果：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C382D222-E93D-4988-AC62-C4EE67C5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244" y="3143399"/>
            <a:ext cx="1732118" cy="17841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幻灯片缩放定位 62">
                <a:extLst>
                  <a:ext uri="{FF2B5EF4-FFF2-40B4-BE49-F238E27FC236}">
                    <a16:creationId xmlns:a16="http://schemas.microsoft.com/office/drawing/2014/main" id="{711C8941-B7E5-4864-ABB3-C94AF2ECD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0573295"/>
                  </p:ext>
                </p:extLst>
              </p:nvPr>
            </p:nvGraphicFramePr>
            <p:xfrm>
              <a:off x="6553669" y="3337612"/>
              <a:ext cx="2401645" cy="1350926"/>
            </p:xfrm>
            <a:graphic>
              <a:graphicData uri="http://schemas.microsoft.com/office/powerpoint/2016/slidezoom">
                <pslz:sldZm>
                  <pslz:sldZmObj sldId="263" cId="1561353128">
                    <pslz:zmPr id="{B4768065-B39E-45D6-B2CE-191FE942E47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1645" cy="13509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幻灯片缩放定位 6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11C8941-B7E5-4864-ABB3-C94AF2ECD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3669" y="3337612"/>
                <a:ext cx="2401645" cy="13509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C71EC32-4169-401A-9A17-E7073DA03B5B}"/>
              </a:ext>
            </a:extLst>
          </p:cNvPr>
          <p:cNvSpPr txBox="1"/>
          <p:nvPr/>
        </p:nvSpPr>
        <p:spPr>
          <a:xfrm>
            <a:off x="1114320" y="6043832"/>
            <a:ext cx="519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双面槽纹透射率随刻槽深度和入射角度的变化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D6E39A-3238-475D-B5A0-E2BFEF7E2930}"/>
              </a:ext>
            </a:extLst>
          </p:cNvPr>
          <p:cNvSpPr txBox="1"/>
          <p:nvPr/>
        </p:nvSpPr>
        <p:spPr>
          <a:xfrm>
            <a:off x="7343569" y="5905332"/>
            <a:ext cx="322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实验结果，没有达到</a:t>
            </a:r>
            <a:r>
              <a:rPr lang="en-US" altLang="zh-CN" dirty="0"/>
              <a:t>100%</a:t>
            </a:r>
            <a:r>
              <a:rPr lang="zh-CN" altLang="en-US" dirty="0"/>
              <a:t>，与打印材料的损耗正切角有关</a:t>
            </a:r>
          </a:p>
        </p:txBody>
      </p:sp>
    </p:spTree>
    <p:extLst>
      <p:ext uri="{BB962C8B-B14F-4D97-AF65-F5344CB8AC3E}">
        <p14:creationId xmlns:p14="http://schemas.microsoft.com/office/powerpoint/2010/main" val="255473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925C49-F87C-4E96-8F19-EB1D47449597}"/>
              </a:ext>
            </a:extLst>
          </p:cNvPr>
          <p:cNvSpPr txBox="1">
            <a:spLocks/>
          </p:cNvSpPr>
          <p:nvPr/>
        </p:nvSpPr>
        <p:spPr>
          <a:xfrm>
            <a:off x="0" y="16369"/>
            <a:ext cx="10515600" cy="9372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C8FA519-B0E5-4988-A464-3DEBEFD3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788598"/>
            <a:ext cx="10515600" cy="1054100"/>
          </a:xfrm>
        </p:spPr>
        <p:txBody>
          <a:bodyPr/>
          <a:lstStyle/>
          <a:p>
            <a:r>
              <a:rPr lang="zh-CN" altLang="en-US" dirty="0"/>
              <a:t>电流爬升期间电子回旋辐射信号分析</a:t>
            </a:r>
          </a:p>
        </p:txBody>
      </p:sp>
    </p:spTree>
    <p:extLst>
      <p:ext uri="{BB962C8B-B14F-4D97-AF65-F5344CB8AC3E}">
        <p14:creationId xmlns:p14="http://schemas.microsoft.com/office/powerpoint/2010/main" val="21410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6116" y="112902"/>
            <a:ext cx="554482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" y="112902"/>
            <a:ext cx="630017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5944" y="112902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放电条件：</a:t>
            </a:r>
          </a:p>
        </p:txBody>
      </p:sp>
      <p:sp>
        <p:nvSpPr>
          <p:cNvPr id="7" name="矩形 6"/>
          <p:cNvSpPr/>
          <p:nvPr/>
        </p:nvSpPr>
        <p:spPr>
          <a:xfrm>
            <a:off x="7581900" y="4254500"/>
            <a:ext cx="1435100" cy="9398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927793" y="5016500"/>
            <a:ext cx="1456802" cy="1333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333999" y="6350000"/>
            <a:ext cx="264439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ECE</a:t>
            </a:r>
            <a:r>
              <a:rPr lang="zh-CN" altLang="en-US" dirty="0"/>
              <a:t>辐射出现前端峰</a:t>
            </a:r>
          </a:p>
        </p:txBody>
      </p:sp>
    </p:spTree>
    <p:extLst>
      <p:ext uri="{BB962C8B-B14F-4D97-AF65-F5344CB8AC3E}">
        <p14:creationId xmlns:p14="http://schemas.microsoft.com/office/powerpoint/2010/main" val="239309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81" y="0"/>
            <a:ext cx="5825904" cy="65484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466" y="214489"/>
            <a:ext cx="562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ECE</a:t>
            </a:r>
            <a:r>
              <a:rPr lang="zh-CN" altLang="en-US" dirty="0"/>
              <a:t>信号空间结构特征（快时间尺度特征）：</a:t>
            </a:r>
            <a:r>
              <a:rPr lang="en-US" altLang="zh-CN" dirty="0"/>
              <a:t>ECEI</a:t>
            </a:r>
            <a:r>
              <a:rPr lang="zh-CN" altLang="en-US" dirty="0"/>
              <a:t>成像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50340" y="6488668"/>
            <a:ext cx="2708476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快时间尺度约为</a:t>
            </a:r>
            <a:r>
              <a:rPr lang="en-US" altLang="zh-CN" dirty="0"/>
              <a:t>4.5ms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6" y="957260"/>
            <a:ext cx="6049914" cy="46339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46" y="6488668"/>
            <a:ext cx="67056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放电初始</a:t>
            </a:r>
            <a:r>
              <a:rPr lang="en-US" altLang="zh-CN" dirty="0"/>
              <a:t>ECE</a:t>
            </a:r>
            <a:r>
              <a:rPr lang="zh-CN" altLang="en-US" dirty="0"/>
              <a:t>信号结构细节：开始时阶梯上升，然后是连续上升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04332" y="383134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短时间</a:t>
            </a:r>
            <a:r>
              <a:rPr lang="en-US" altLang="zh-CN" dirty="0"/>
              <a:t>step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207146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316</Words>
  <Application>Microsoft Office PowerPoint</Application>
  <PresentationFormat>宽屏</PresentationFormat>
  <Paragraphs>58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Office 主题​​</vt:lpstr>
      <vt:lpstr>博士期间工作简介</vt:lpstr>
      <vt:lpstr>PowerPoint 演示文稿</vt:lpstr>
      <vt:lpstr>设计增透槽纹表面结构</vt:lpstr>
      <vt:lpstr>PowerPoint 演示文稿</vt:lpstr>
      <vt:lpstr>PowerPoint 演示文稿</vt:lpstr>
      <vt:lpstr>PowerPoint 演示文稿</vt:lpstr>
      <vt:lpstr>电流爬升期间电子回旋辐射信号分析</vt:lpstr>
      <vt:lpstr>PowerPoint 演示文稿</vt:lpstr>
      <vt:lpstr>PowerPoint 演示文稿</vt:lpstr>
      <vt:lpstr>PowerPoint 演示文稿</vt:lpstr>
      <vt:lpstr>PowerPoint 演示文稿</vt:lpstr>
      <vt:lpstr>其它：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博士期间工作介绍</dc:title>
  <dc:creator>Xu Xinhang</dc:creator>
  <cp:lastModifiedBy>Xinhang Xu</cp:lastModifiedBy>
  <cp:revision>44</cp:revision>
  <dcterms:created xsi:type="dcterms:W3CDTF">2022-06-21T14:30:08Z</dcterms:created>
  <dcterms:modified xsi:type="dcterms:W3CDTF">2025-10-07T08:12:59Z</dcterms:modified>
</cp:coreProperties>
</file>